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86" r:id="rId7"/>
    <p:sldId id="287" r:id="rId8"/>
    <p:sldId id="297" r:id="rId9"/>
    <p:sldId id="288" r:id="rId10"/>
    <p:sldId id="289" r:id="rId11"/>
    <p:sldId id="290" r:id="rId12"/>
    <p:sldId id="291" r:id="rId13"/>
    <p:sldId id="292" r:id="rId14"/>
    <p:sldId id="293" r:id="rId15"/>
    <p:sldId id="295" r:id="rId16"/>
    <p:sldId id="296" r:id="rId17"/>
  </p:sldIdLst>
  <p:sldSz cx="9144000" cy="6858000" type="screen4x3"/>
  <p:notesSz cx="6858000" cy="9144000"/>
  <p:custDataLst>
    <p:tags r:id="rId20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3"/>
    <a:srgbClr val="0C94B7"/>
    <a:srgbClr val="41B4CE"/>
    <a:srgbClr val="73BAD1"/>
    <a:srgbClr val="65B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1690" autoAdjust="0"/>
  </p:normalViewPr>
  <p:slideViewPr>
    <p:cSldViewPr snapToGrid="0" showGuides="1">
      <p:cViewPr varScale="1">
        <p:scale>
          <a:sx n="144" d="100"/>
          <a:sy n="144" d="100"/>
        </p:scale>
        <p:origin x="2196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274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17FD-8155-4502-AF78-DBC2EA4B168F}" type="datetimeFigureOut">
              <a:rPr lang="en-GB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12/03/2018</a:t>
            </a:fld>
            <a:endParaRPr lang="en-GB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F6F62-1C91-45E7-BAED-FBFBF67C82BC}" type="slidenum">
              <a:rPr lang="en-GB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‹#›</a:t>
            </a:fld>
            <a:endParaRPr lang="en-GB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45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0A972FC-F5E0-4F80-B169-F0B5EFC71333}" type="datetimeFigureOut">
              <a:rPr lang="en-GB" smtClean="0"/>
              <a:pPr/>
              <a:t>12/03/2018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219CC2FD-B32F-4992-A15B-F95E2E35C81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13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Verdana" pitchFamily="34" charset="0"/>
        <a:ea typeface="Verdana" pitchFamily="34" charset="0"/>
        <a:cs typeface="Verdana" pitchFamily="34" charset="0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83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05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Quizzes to assess the understandability of the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71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Quizzes to assess the understandability of the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847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Quizzes to assess the understandability of the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241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Quizzes to assess the understandability of the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22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/>
          <p:cNvGrpSpPr/>
          <p:nvPr userDrawn="1"/>
        </p:nvGrpSpPr>
        <p:grpSpPr bwMode="blackWhite">
          <a:xfrm>
            <a:off x="288000" y="720000"/>
            <a:ext cx="8552851" cy="2446708"/>
            <a:chOff x="287338" y="603319"/>
            <a:chExt cx="8552850" cy="2037600"/>
          </a:xfrm>
        </p:grpSpPr>
        <p:sp>
          <p:nvSpPr>
            <p:cNvPr id="19" name="Rechteck 18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Rechteck 19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ctrTitle" hasCustomPrompt="1"/>
          </p:nvPr>
        </p:nvSpPr>
        <p:spPr bwMode="black">
          <a:xfrm>
            <a:off x="605407" y="1561639"/>
            <a:ext cx="5436000" cy="12312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header</a:t>
            </a:r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 hasCustomPrompt="1"/>
          </p:nvPr>
        </p:nvSpPr>
        <p:spPr bwMode="black">
          <a:xfrm>
            <a:off x="605407" y="1191696"/>
            <a:ext cx="5436000" cy="42184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49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baseline="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1982B9A-182D-4960-9B22-8ED17CF9B8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826F32D-E0EB-4A2B-BEE4-4B45D0C098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 userDrawn="1"/>
        </p:nvGrpSpPr>
        <p:grpSpPr>
          <a:xfrm>
            <a:off x="288000" y="720000"/>
            <a:ext cx="8552851" cy="2446736"/>
            <a:chOff x="287338" y="547943"/>
            <a:chExt cx="8552850" cy="1835052"/>
          </a:xfrm>
        </p:grpSpPr>
        <p:sp>
          <p:nvSpPr>
            <p:cNvPr id="18" name="Rechteck 17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 </a:t>
              </a:r>
            </a:p>
          </p:txBody>
        </p:sp>
        <p:sp>
          <p:nvSpPr>
            <p:cNvPr id="19" name="Rechteck 18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1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492000"/>
            <a:ext cx="4284663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 defTabSz="914377">
              <a:buNone/>
              <a:defRPr lang="de-DE" sz="1200" dirty="0" smtClean="0"/>
            </a:lvl1pPr>
          </a:lstStyle>
          <a:p>
            <a:pPr marL="0" lvl="0" defTabSz="914377"/>
            <a:r>
              <a:rPr lang="en-GB" dirty="0"/>
              <a:t>Subtitle chapter</a:t>
            </a: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61639"/>
            <a:ext cx="5436000" cy="12312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28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chapter header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A769D4-3C5B-49C8-B636-934BF0C3E5E1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99671CB-98AF-47A4-A6A4-6C3D7E1F05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A9F313-70E6-41F0-8B8B-B667D2FB61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8" y="6448659"/>
            <a:ext cx="1408538" cy="2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4896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ku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288000" y="720000"/>
            <a:ext cx="8552851" cy="2071407"/>
            <a:chOff x="287338" y="547943"/>
            <a:chExt cx="8552850" cy="1835052"/>
          </a:xfrm>
        </p:grpSpPr>
        <p:sp>
          <p:nvSpPr>
            <p:cNvPr id="16" name="Rechteck 15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 </a:t>
              </a:r>
            </a:p>
          </p:txBody>
        </p:sp>
        <p:sp>
          <p:nvSpPr>
            <p:cNvPr id="18" name="Rechteck 17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63114"/>
            <a:ext cx="5436000" cy="620057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28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1 line for chapter header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132000"/>
            <a:ext cx="4284663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 defTabSz="914377">
              <a:buNone/>
              <a:defRPr lang="de-DE" sz="1200" dirty="0" smtClean="0"/>
            </a:lvl1pPr>
          </a:lstStyle>
          <a:p>
            <a:pPr marL="0" lvl="0" defTabSz="914377"/>
            <a:r>
              <a:rPr lang="en-GB" dirty="0"/>
              <a:t>Subtitle chapter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154DEC2-1553-4D18-915C-AB47BBA4A110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C6031D4-F955-4B38-9C91-EBAA9F2821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95D30BB-9F3B-47A8-9650-20CB7084D1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8" y="6448659"/>
            <a:ext cx="1408538" cy="2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665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0" hasCustomPrompt="1"/>
          </p:nvPr>
        </p:nvSpPr>
        <p:spPr>
          <a:xfrm>
            <a:off x="468317" y="1613536"/>
            <a:ext cx="8210547" cy="5244464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 dirty="0"/>
              <a:t>Placeholder for objects</a:t>
            </a:r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0" y="1252227"/>
            <a:ext cx="9144000" cy="30240"/>
          </a:xfrm>
          <a:prstGeom prst="rect">
            <a:avLst/>
          </a:prstGeom>
          <a:solidFill>
            <a:srgbClr val="0C9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     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231D63-2E63-4EB2-AE7B-2580ECF3BB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4076" y="346075"/>
            <a:ext cx="1396800" cy="7369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613536"/>
            <a:ext cx="3960000" cy="4631055"/>
          </a:xfrm>
        </p:spPr>
        <p:txBody>
          <a:bodyPr>
            <a:normAutofit/>
          </a:bodyPr>
          <a:lstStyle>
            <a:lvl1pPr>
              <a:defRPr sz="1600"/>
            </a:lvl1pPr>
            <a:lvl2pPr marL="357179" indent="-176209">
              <a:buClr>
                <a:schemeClr val="accent1"/>
              </a:buClr>
              <a:buFont typeface="Wingdings" charset="2"/>
              <a:buChar char="§"/>
              <a:defRPr sz="1400"/>
            </a:lvl2pPr>
            <a:lvl3pPr>
              <a:defRPr sz="1200"/>
            </a:lvl3pPr>
            <a:lvl4pPr>
              <a:buClr>
                <a:schemeClr val="accent1"/>
              </a:buCl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613536"/>
            <a:ext cx="3960000" cy="463105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/>
            </a:lvl1pPr>
            <a:lvl2pPr marL="357179" indent="-176209">
              <a:buClr>
                <a:schemeClr val="accent1"/>
              </a:buClr>
              <a:buFont typeface="Wingdings" charset="2"/>
              <a:buChar char="§"/>
              <a:defRPr sz="1400"/>
            </a:lvl2pPr>
            <a:lvl3pPr>
              <a:defRPr sz="12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10D7-44C7-499D-8D9C-D5333145AEEF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2323192"/>
            <a:ext cx="3960000" cy="39214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2323192"/>
            <a:ext cx="3960000" cy="39214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468316" y="1613536"/>
            <a:ext cx="3960811" cy="6397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4" indent="0">
              <a:buNone/>
              <a:tabLst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457142" indent="0">
              <a:buNone/>
              <a:defRPr sz="2000" b="1"/>
            </a:lvl2pPr>
            <a:lvl3pPr marL="914284" indent="0">
              <a:buNone/>
              <a:defRPr sz="1800" b="1"/>
            </a:lvl3pPr>
            <a:lvl4pPr marL="1371426" indent="0">
              <a:buNone/>
              <a:defRPr sz="1600" b="1"/>
            </a:lvl4pPr>
            <a:lvl5pPr marL="1828568" indent="0">
              <a:buNone/>
              <a:defRPr sz="1600" b="1"/>
            </a:lvl5pPr>
            <a:lvl6pPr marL="2285710" indent="0">
              <a:buNone/>
              <a:defRPr sz="1600" b="1"/>
            </a:lvl6pPr>
            <a:lvl7pPr marL="2742851" indent="0">
              <a:buNone/>
              <a:defRPr sz="1600" b="1"/>
            </a:lvl7pPr>
            <a:lvl8pPr marL="3199993" indent="0">
              <a:buNone/>
              <a:defRPr sz="1600" b="1"/>
            </a:lvl8pPr>
            <a:lvl9pPr marL="3657135" indent="0">
              <a:buNone/>
              <a:defRPr sz="1600" b="1"/>
            </a:lvl9pPr>
          </a:lstStyle>
          <a:p>
            <a:pPr lvl="0"/>
            <a:r>
              <a:rPr lang="en-GB" dirty="0"/>
              <a:t>Subtitle 1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7CE62BD-9F63-431F-931F-BE3432ED53B9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7" hasCustomPrompt="1"/>
          </p:nvPr>
        </p:nvSpPr>
        <p:spPr bwMode="gray">
          <a:xfrm>
            <a:off x="4727896" y="1613536"/>
            <a:ext cx="3960811" cy="6397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4" indent="0">
              <a:buNone/>
              <a:tabLst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457142" indent="0">
              <a:buNone/>
              <a:defRPr sz="2000" b="1"/>
            </a:lvl2pPr>
            <a:lvl3pPr marL="914284" indent="0">
              <a:buNone/>
              <a:defRPr sz="1800" b="1"/>
            </a:lvl3pPr>
            <a:lvl4pPr marL="1371426" indent="0">
              <a:buNone/>
              <a:defRPr sz="1600" b="1"/>
            </a:lvl4pPr>
            <a:lvl5pPr marL="1828568" indent="0">
              <a:buNone/>
              <a:defRPr sz="1600" b="1"/>
            </a:lvl5pPr>
            <a:lvl6pPr marL="2285710" indent="0">
              <a:buNone/>
              <a:defRPr sz="1600" b="1"/>
            </a:lvl6pPr>
            <a:lvl7pPr marL="2742851" indent="0">
              <a:buNone/>
              <a:defRPr sz="1600" b="1"/>
            </a:lvl7pPr>
            <a:lvl8pPr marL="3199993" indent="0">
              <a:buNone/>
              <a:defRPr sz="1600" b="1"/>
            </a:lvl8pPr>
            <a:lvl9pPr marL="3657135" indent="0">
              <a:buNone/>
              <a:defRPr sz="1600" b="1"/>
            </a:lvl9pPr>
          </a:lstStyle>
          <a:p>
            <a:pPr lvl="0"/>
            <a:r>
              <a:rPr lang="en-GB" dirty="0"/>
              <a:t>Subtitle 2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67544" y="2357438"/>
            <a:ext cx="5148000" cy="326034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5" rIns="91431" bIns="45715"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37055" y="3071812"/>
            <a:ext cx="2763925" cy="2173549"/>
          </a:xfrm>
        </p:spPr>
        <p:txBody>
          <a:bodyPr>
            <a:normAutofit/>
          </a:bodyPr>
          <a:lstStyle>
            <a:lvl1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itchFamily="2" charset="2"/>
              <a:buNone/>
              <a:tabLst/>
              <a:defRPr sz="900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marL="0" marR="0" lvl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Hier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Adressdaten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eingeben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94B2213-27BB-42BF-A4E3-406B0B6C10B6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12" name="Grafik 11" descr="Logo-für-V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1561" y="2552702"/>
            <a:ext cx="590932" cy="270319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kurz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/>
          <p:cNvGrpSpPr/>
          <p:nvPr userDrawn="1"/>
        </p:nvGrpSpPr>
        <p:grpSpPr bwMode="blackWhite">
          <a:xfrm>
            <a:off x="288000" y="720000"/>
            <a:ext cx="8552851" cy="2073600"/>
            <a:chOff x="287338" y="603319"/>
            <a:chExt cx="8552850" cy="2037600"/>
          </a:xfrm>
        </p:grpSpPr>
        <p:sp>
          <p:nvSpPr>
            <p:cNvPr id="17" name="Rechteck 16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Rechteck 17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9" y="1554646"/>
            <a:ext cx="5586593" cy="620057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1 line for header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9" y="1191696"/>
            <a:ext cx="5586593" cy="36541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13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E4307F7-6152-4177-B894-608230CA82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55DEEBD-8F44-44E7-88C8-09E5AB8EB4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2019" y="1613538"/>
            <a:ext cx="7759644" cy="4624687"/>
          </a:xfrm>
        </p:spPr>
        <p:txBody>
          <a:bodyPr lIns="0" r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2139-9001-404A-BC4B-2990692C8AD8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 userDrawn="1"/>
        </p:nvGrpSpPr>
        <p:grpSpPr>
          <a:xfrm>
            <a:off x="288000" y="720000"/>
            <a:ext cx="8552851" cy="2446736"/>
            <a:chOff x="287338" y="547943"/>
            <a:chExt cx="8552850" cy="1835052"/>
          </a:xfrm>
        </p:grpSpPr>
        <p:sp>
          <p:nvSpPr>
            <p:cNvPr id="11" name="Rechteck 10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 </a:t>
              </a:r>
            </a:p>
          </p:txBody>
        </p:sp>
        <p:sp>
          <p:nvSpPr>
            <p:cNvPr id="4" name="Rechteck 3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rgbClr val="0096D3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1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49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61639"/>
            <a:ext cx="5436000" cy="12312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header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42184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F6FDEEB-6CCB-479D-8ACC-B3F8CE74A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4E3F70-6A20-4A2B-9908-7A2802715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94" y="6262496"/>
            <a:ext cx="1884536" cy="3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96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Bild ku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 userDrawn="1"/>
        </p:nvGrpSpPr>
        <p:grpSpPr>
          <a:xfrm>
            <a:off x="288000" y="720000"/>
            <a:ext cx="8552851" cy="2071408"/>
            <a:chOff x="287338" y="547943"/>
            <a:chExt cx="8552850" cy="1835052"/>
          </a:xfrm>
        </p:grpSpPr>
        <p:sp>
          <p:nvSpPr>
            <p:cNvPr id="20" name="Rechteck 19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 </a:t>
              </a:r>
            </a:p>
          </p:txBody>
        </p:sp>
        <p:sp>
          <p:nvSpPr>
            <p:cNvPr id="21" name="Rechteck 20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54646"/>
            <a:ext cx="5436000" cy="620057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1 line for header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36541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13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4812638-0614-4D46-824F-94391764BB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3FB1E3-57BF-4F7E-BD6C-1187F06387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94" y="6262496"/>
            <a:ext cx="1884536" cy="3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80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2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 userDrawn="1"/>
        </p:nvGrpSpPr>
        <p:grpSpPr bwMode="blackWhite">
          <a:xfrm>
            <a:off x="288000" y="720000"/>
            <a:ext cx="8552851" cy="2446708"/>
            <a:chOff x="287338" y="603319"/>
            <a:chExt cx="8552850" cy="2037600"/>
          </a:xfrm>
        </p:grpSpPr>
        <p:sp>
          <p:nvSpPr>
            <p:cNvPr id="21" name="Rechteck 20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Rechteck 21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49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61639"/>
            <a:ext cx="5436000" cy="12312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header</a:t>
            </a: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42184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B44D12E-362B-4E64-9F2D-0271290280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09F65A6-78EA-423F-B027-E30B84CA2E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781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2 kurz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 bwMode="blackWhite">
          <a:xfrm>
            <a:off x="288000" y="720000"/>
            <a:ext cx="8552851" cy="2073600"/>
            <a:chOff x="287338" y="603319"/>
            <a:chExt cx="8552850" cy="2037600"/>
          </a:xfrm>
        </p:grpSpPr>
        <p:sp>
          <p:nvSpPr>
            <p:cNvPr id="14" name="Rechteck 13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Rechteck 14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54646"/>
            <a:ext cx="5436000" cy="620057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1 line for header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36541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130099"/>
            <a:ext cx="4284663" cy="805551"/>
          </a:xfrm>
          <a:solidFill>
            <a:schemeClr val="bg1">
              <a:alpha val="90000"/>
            </a:schemeClr>
          </a:solidFill>
        </p:spPr>
        <p:txBody>
          <a:bodyPr vert="horz" wrap="square" lIns="324000" tIns="216000" rIns="324000" bIns="216000" rtlCol="0" anchor="t" anchorCtr="0">
            <a:spAutoFit/>
          </a:bodyPr>
          <a:lstStyle>
            <a:lvl1pPr>
              <a:defRPr lang="en-GB" sz="1200" dirty="0"/>
            </a:lvl1pPr>
          </a:lstStyle>
          <a:p>
            <a:pPr marL="0" lvl="0" indent="0">
              <a:buNone/>
            </a:pPr>
            <a:r>
              <a:rPr lang="en-GB" dirty="0"/>
              <a:t>Information about presentation (author, version No. etc.)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E370912-4AE9-469B-AB4E-D5CBB69949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A7AFFB7-4B30-453D-BEAA-84C331AD6CF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685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3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 userDrawn="1"/>
        </p:nvGrpSpPr>
        <p:grpSpPr bwMode="blackWhite">
          <a:xfrm>
            <a:off x="288000" y="720000"/>
            <a:ext cx="8552851" cy="2446708"/>
            <a:chOff x="287338" y="603319"/>
            <a:chExt cx="8552850" cy="2037600"/>
          </a:xfrm>
        </p:grpSpPr>
        <p:sp>
          <p:nvSpPr>
            <p:cNvPr id="16" name="Rechteck 15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Rechteck 16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7338" y="349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61639"/>
            <a:ext cx="5436000" cy="12312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header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42184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3E612A5-12BC-4732-9A47-C3C3B6DD0A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F6F89F7-C454-4975-9F79-7757D92EEB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1637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3 kurz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 bwMode="blackWhite">
          <a:xfrm>
            <a:off x="288000" y="720000"/>
            <a:ext cx="8552851" cy="2073600"/>
            <a:chOff x="287338" y="603319"/>
            <a:chExt cx="8552850" cy="2037600"/>
          </a:xfrm>
        </p:grpSpPr>
        <p:sp>
          <p:nvSpPr>
            <p:cNvPr id="15" name="Rechteck 14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Rechteck 17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54646"/>
            <a:ext cx="5436000" cy="620057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1 line for header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36541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7338" y="3130099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8EFC79E-4DFE-4E74-831A-4091B56F29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EA89A3D-812D-414C-9F76-FED9377AFE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1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2" y="1613536"/>
            <a:ext cx="7764463" cy="4631055"/>
          </a:xfrm>
          <a:prstGeom prst="rect">
            <a:avLst/>
          </a:prstGeom>
        </p:spPr>
        <p:txBody>
          <a:bodyPr vert="horz" lIns="0" tIns="45715" rIns="0" bIns="45715" rtlCol="0">
            <a:normAutofit/>
          </a:bodyPr>
          <a:lstStyle/>
          <a:p>
            <a:pPr lvl="0"/>
            <a:r>
              <a:rPr lang="en-GB" dirty="0" err="1"/>
              <a:t>Textmasterformate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1354563" y="6494473"/>
            <a:ext cx="3217443" cy="309703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l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Sample Footer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462407" y="6494473"/>
            <a:ext cx="892151" cy="309703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l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Page </a:t>
            </a:r>
            <a:fld id="{BE3DC40E-DBBE-4E2D-9EEC-FBF0DA0E917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Datumsplatzhalter 6"/>
          <p:cNvSpPr>
            <a:spLocks noGrp="1"/>
          </p:cNvSpPr>
          <p:nvPr userDrawn="1">
            <p:ph type="dt" sz="half" idx="2"/>
          </p:nvPr>
        </p:nvSpPr>
        <p:spPr>
          <a:xfrm>
            <a:off x="5745183" y="6494473"/>
            <a:ext cx="987407" cy="309703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r">
              <a:defRPr lang="de-DE" sz="800" kern="1200" cap="all" baseline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30E0CBD-E90A-4914-8139-2E32C42C5F5A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18" name="Rechteck 17"/>
          <p:cNvSpPr/>
          <p:nvPr userDrawn="1"/>
        </p:nvSpPr>
        <p:spPr bwMode="gray">
          <a:xfrm>
            <a:off x="0" y="1252227"/>
            <a:ext cx="9144000" cy="30240"/>
          </a:xfrm>
          <a:prstGeom prst="rect">
            <a:avLst/>
          </a:prstGeom>
          <a:solidFill>
            <a:srgbClr val="0C94B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      </a:t>
            </a:r>
          </a:p>
        </p:txBody>
      </p:sp>
      <p:sp>
        <p:nvSpPr>
          <p:cNvPr id="15" name="Titelplatzhalter 14"/>
          <p:cNvSpPr>
            <a:spLocks noGrp="1"/>
          </p:cNvSpPr>
          <p:nvPr userDrawn="1">
            <p:ph type="title"/>
          </p:nvPr>
        </p:nvSpPr>
        <p:spPr bwMode="auto">
          <a:xfrm>
            <a:off x="462407" y="225469"/>
            <a:ext cx="6448980" cy="10267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81B418-72EA-4B13-BF6F-86858E6FA88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284076" y="346075"/>
            <a:ext cx="1396800" cy="7369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54D32A3-9844-4F40-9BCA-4F84496C837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8" y="6448659"/>
            <a:ext cx="1408538" cy="244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3" r:id="rId3"/>
    <p:sldLayoutId id="2147483675" r:id="rId4"/>
    <p:sldLayoutId id="2147483676" r:id="rId5"/>
    <p:sldLayoutId id="2147483686" r:id="rId6"/>
    <p:sldLayoutId id="2147483687" r:id="rId7"/>
    <p:sldLayoutId id="2147483681" r:id="rId8"/>
    <p:sldLayoutId id="2147483682" r:id="rId9"/>
    <p:sldLayoutId id="2147483688" r:id="rId10"/>
    <p:sldLayoutId id="2147483689" r:id="rId11"/>
    <p:sldLayoutId id="2147483664" r:id="rId12"/>
    <p:sldLayoutId id="2147483667" r:id="rId13"/>
    <p:sldLayoutId id="2147483668" r:id="rId14"/>
    <p:sldLayoutId id="2147483670" r:id="rId15"/>
  </p:sldLayoutIdLst>
  <p:transition>
    <p:fade/>
  </p:transition>
  <p:hf hdr="0" dt="0"/>
  <p:txStyles>
    <p:titleStyle>
      <a:lvl1pPr algn="l" defTabSz="914284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</p:titleStyle>
    <p:bodyStyle>
      <a:lvl1pPr marL="180970" indent="-180970" algn="l" defTabSz="91428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79" indent="-176209" algn="l" defTabSz="914284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SzPct val="100000"/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8149" indent="-180970" algn="l" defTabSz="914284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07" indent="-182558" algn="l" defTabSz="914284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5328" indent="-174621" algn="l" defTabSz="914284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0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2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65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06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4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6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8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0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1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93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35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179" userDrawn="1">
          <p15:clr>
            <a:srgbClr val="F26B43"/>
          </p15:clr>
        </p15:guide>
        <p15:guide id="5" pos="5467" userDrawn="1">
          <p15:clr>
            <a:srgbClr val="F26B43"/>
          </p15:clr>
        </p15:guide>
        <p15:guide id="7" orient="horz" pos="3933" userDrawn="1">
          <p15:clr>
            <a:srgbClr val="F26B43"/>
          </p15:clr>
        </p15:guide>
        <p15:guide id="9" orient="horz" pos="219" userDrawn="1">
          <p15:clr>
            <a:srgbClr val="F26B43"/>
          </p15:clr>
        </p15:guide>
        <p15:guide id="10" orient="horz" pos="1016" userDrawn="1">
          <p15:clr>
            <a:srgbClr val="F26B43"/>
          </p15:clr>
        </p15:guide>
        <p15:guide id="11" orient="horz" pos="4227" userDrawn="1">
          <p15:clr>
            <a:srgbClr val="F26B43"/>
          </p15:clr>
        </p15:guide>
        <p15:guide id="1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santon/Principles-of-Programming-6088-S18-Course-materials" TargetMode="External"/><Relationship Id="rId2" Type="http://schemas.openxmlformats.org/officeDocument/2006/relationships/hyperlink" Target="https://learn.wu.ac.at/dotlrn/classes/pool/6088.18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gramming.ai.wu.ac.at/6088/notebooks/$STUDENTID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tips.com/2016/02/27/learning-python-for-data-science/" TargetMode="External"/><Relationship Id="rId13" Type="http://schemas.openxmlformats.org/officeDocument/2006/relationships/hyperlink" Target="https://www.codecademy.com/learn/python" TargetMode="External"/><Relationship Id="rId3" Type="http://schemas.openxmlformats.org/officeDocument/2006/relationships/hyperlink" Target="https://www.coursera.org/learn/learn-to-program" TargetMode="External"/><Relationship Id="rId7" Type="http://schemas.openxmlformats.org/officeDocument/2006/relationships/hyperlink" Target="http://diveintopython.net/" TargetMode="External"/><Relationship Id="rId12" Type="http://schemas.openxmlformats.org/officeDocument/2006/relationships/hyperlink" Target="http://www.pythontutor.com" TargetMode="External"/><Relationship Id="rId2" Type="http://schemas.openxmlformats.org/officeDocument/2006/relationships/hyperlink" Target="https://ocw.mit.edu/courses/electrical-engineering-and-computer-science/6-0001-introduction-to-computer-science-and-programming-in-python-fall-2016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ocs.python-guide.org/en/latest/" TargetMode="External"/><Relationship Id="rId11" Type="http://schemas.openxmlformats.org/officeDocument/2006/relationships/hyperlink" Target="https://learnpython.wordpress.com/" TargetMode="External"/><Relationship Id="rId5" Type="http://schemas.openxmlformats.org/officeDocument/2006/relationships/hyperlink" Target="http://www.python-course.eu/python3_course.php" TargetMode="External"/><Relationship Id="rId15" Type="http://schemas.openxmlformats.org/officeDocument/2006/relationships/hyperlink" Target="https://github.com/gregmalcolm/python_koans" TargetMode="External"/><Relationship Id="rId10" Type="http://schemas.openxmlformats.org/officeDocument/2006/relationships/hyperlink" Target="https://github.com/jupyter/jupyter/wiki/A-gallery-of-interesting-Jupyter-Notebooks" TargetMode="External"/><Relationship Id="rId4" Type="http://schemas.openxmlformats.org/officeDocument/2006/relationships/hyperlink" Target="https://imgur.com/gallery/3wSHJ" TargetMode="External"/><Relationship Id="rId9" Type="http://schemas.openxmlformats.org/officeDocument/2006/relationships/hyperlink" Target="https://talkpython.fm/" TargetMode="External"/><Relationship Id="rId14" Type="http://schemas.openxmlformats.org/officeDocument/2006/relationships/hyperlink" Target="http://interactivepython.org/courselib/static/thinkcspy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ton.yeshchenko@wu.ac.a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Organization matters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Principles of Software Programming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288000" y="3492000"/>
            <a:ext cx="2322465" cy="882495"/>
          </a:xfrm>
        </p:spPr>
        <p:txBody>
          <a:bodyPr/>
          <a:lstStyle/>
          <a:p>
            <a:r>
              <a:rPr lang="en-GB" dirty="0"/>
              <a:t>Anton Yeshchenko</a:t>
            </a:r>
          </a:p>
          <a:p>
            <a:r>
              <a:rPr lang="en-GB" dirty="0"/>
              <a:t>SS 2018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March 2018</a:t>
            </a:r>
          </a:p>
        </p:txBody>
      </p:sp>
    </p:spTree>
    <p:extLst>
      <p:ext uri="{BB962C8B-B14F-4D97-AF65-F5344CB8AC3E}">
        <p14:creationId xmlns:p14="http://schemas.microsoft.com/office/powerpoint/2010/main" val="295606075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C0C6C-5C5C-3F4A-90AC-91770063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E3DC40E-DBBE-4E2D-9EEC-FBF0DA0E917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4A0DF5-C6BE-DC49-B8EF-6DC1E880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C0F2DC-0FCE-7849-8B71-E31DE0F0BCCF}"/>
              </a:ext>
            </a:extLst>
          </p:cNvPr>
          <p:cNvSpPr/>
          <p:nvPr/>
        </p:nvSpPr>
        <p:spPr>
          <a:xfrm>
            <a:off x="2711134" y="1439954"/>
            <a:ext cx="3526379" cy="131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+ 1 lectures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867985-C1B8-9348-913F-D2AB07A632CA}"/>
              </a:ext>
            </a:extLst>
          </p:cNvPr>
          <p:cNvSpPr/>
          <p:nvPr/>
        </p:nvSpPr>
        <p:spPr>
          <a:xfrm>
            <a:off x="359229" y="2315956"/>
            <a:ext cx="1796142" cy="1262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(non bothering)</a:t>
            </a:r>
          </a:p>
          <a:p>
            <a:pPr algn="ctr"/>
            <a:r>
              <a:rPr lang="en-US" dirty="0"/>
              <a:t>1. Quizzes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31ABF-55F6-CD49-829F-C6C8BDB880A1}"/>
              </a:ext>
            </a:extLst>
          </p:cNvPr>
          <p:cNvSpPr/>
          <p:nvPr/>
        </p:nvSpPr>
        <p:spPr>
          <a:xfrm>
            <a:off x="2155371" y="3222430"/>
            <a:ext cx="1706929" cy="1275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(hopefully interesting)</a:t>
            </a:r>
          </a:p>
          <a:p>
            <a:pPr algn="ctr"/>
            <a:r>
              <a:rPr lang="en-US" dirty="0"/>
              <a:t>2. Theory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CFBC18-B08E-4A4A-9B58-EBA426094C05}"/>
              </a:ext>
            </a:extLst>
          </p:cNvPr>
          <p:cNvSpPr/>
          <p:nvPr/>
        </p:nvSpPr>
        <p:spPr>
          <a:xfrm>
            <a:off x="3862300" y="4116202"/>
            <a:ext cx="2190158" cy="1275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(collaborative and engaging)</a:t>
            </a:r>
          </a:p>
          <a:p>
            <a:pPr algn="ctr"/>
            <a:r>
              <a:rPr lang="en-US" dirty="0"/>
              <a:t>3. In class exercises </a:t>
            </a:r>
          </a:p>
        </p:txBody>
      </p:sp>
    </p:spTree>
    <p:extLst>
      <p:ext uri="{BB962C8B-B14F-4D97-AF65-F5344CB8AC3E}">
        <p14:creationId xmlns:p14="http://schemas.microsoft.com/office/powerpoint/2010/main" val="8682996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C0C6C-5C5C-3F4A-90AC-91770063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E3DC40E-DBBE-4E2D-9EEC-FBF0DA0E9179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4A0DF5-C6BE-DC49-B8EF-6DC1E880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C0F2DC-0FCE-7849-8B71-E31DE0F0BCCF}"/>
              </a:ext>
            </a:extLst>
          </p:cNvPr>
          <p:cNvSpPr/>
          <p:nvPr/>
        </p:nvSpPr>
        <p:spPr>
          <a:xfrm>
            <a:off x="2711134" y="1439954"/>
            <a:ext cx="3526379" cy="131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+ 1 lectures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867985-C1B8-9348-913F-D2AB07A632CA}"/>
              </a:ext>
            </a:extLst>
          </p:cNvPr>
          <p:cNvSpPr/>
          <p:nvPr/>
        </p:nvSpPr>
        <p:spPr>
          <a:xfrm>
            <a:off x="359229" y="2315956"/>
            <a:ext cx="1796142" cy="1262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(non bothering)</a:t>
            </a:r>
          </a:p>
          <a:p>
            <a:pPr algn="ctr"/>
            <a:r>
              <a:rPr lang="en-US" dirty="0"/>
              <a:t>1. Quizzes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31ABF-55F6-CD49-829F-C6C8BDB880A1}"/>
              </a:ext>
            </a:extLst>
          </p:cNvPr>
          <p:cNvSpPr/>
          <p:nvPr/>
        </p:nvSpPr>
        <p:spPr>
          <a:xfrm>
            <a:off x="2155371" y="3222430"/>
            <a:ext cx="1706929" cy="1275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(hopefully interesting)</a:t>
            </a:r>
          </a:p>
          <a:p>
            <a:pPr algn="ctr"/>
            <a:r>
              <a:rPr lang="en-US" dirty="0"/>
              <a:t>2. Theory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CFBC18-B08E-4A4A-9B58-EBA426094C05}"/>
              </a:ext>
            </a:extLst>
          </p:cNvPr>
          <p:cNvSpPr/>
          <p:nvPr/>
        </p:nvSpPr>
        <p:spPr>
          <a:xfrm>
            <a:off x="3862300" y="4116202"/>
            <a:ext cx="2190158" cy="1275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(collaborative and engaging)</a:t>
            </a:r>
          </a:p>
          <a:p>
            <a:pPr algn="ctr"/>
            <a:r>
              <a:rPr lang="en-US" dirty="0"/>
              <a:t>3. In class exercises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E3B6E-12E7-6E4C-A3CF-E13CC75C1A72}"/>
              </a:ext>
            </a:extLst>
          </p:cNvPr>
          <p:cNvSpPr/>
          <p:nvPr/>
        </p:nvSpPr>
        <p:spPr>
          <a:xfrm>
            <a:off x="6052458" y="4844143"/>
            <a:ext cx="2495777" cy="1372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(not ignored?, proactive)</a:t>
            </a:r>
          </a:p>
          <a:p>
            <a:pPr algn="ctr"/>
            <a:r>
              <a:rPr lang="en-US" dirty="0"/>
              <a:t>4. Home </a:t>
            </a:r>
            <a:r>
              <a:rPr lang="en-US" dirty="0" smtClean="0"/>
              <a:t>(practical) 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5358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FC28A3-0630-6144-897D-38A6ED494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8" y="1613538"/>
            <a:ext cx="8175205" cy="4624687"/>
          </a:xfrm>
        </p:spPr>
        <p:txBody>
          <a:bodyPr/>
          <a:lstStyle/>
          <a:p>
            <a:r>
              <a:rPr lang="en-US" dirty="0"/>
              <a:t>Course page with </a:t>
            </a:r>
          </a:p>
          <a:p>
            <a:pPr lvl="1"/>
            <a:r>
              <a:rPr lang="en-US" dirty="0"/>
              <a:t>exam topics </a:t>
            </a:r>
          </a:p>
          <a:p>
            <a:pPr lvl="1"/>
            <a:r>
              <a:rPr lang="en-US" dirty="0"/>
              <a:t>lecture slides (uploaded after the lecture)</a:t>
            </a:r>
          </a:p>
          <a:p>
            <a:pPr lvl="1"/>
            <a:r>
              <a:rPr lang="en-US" dirty="0"/>
              <a:t>exercises </a:t>
            </a:r>
          </a:p>
          <a:p>
            <a:pPr lvl="1"/>
            <a:r>
              <a:rPr lang="en-US" dirty="0">
                <a:hlinkClick r:id="rId2"/>
              </a:rPr>
              <a:t>https://learn.wu.ac.at/dotlrn/classes/pool/6088.18s</a:t>
            </a:r>
            <a:endParaRPr lang="en-US" dirty="0"/>
          </a:p>
          <a:p>
            <a:r>
              <a:rPr lang="en-US" dirty="0" err="1"/>
              <a:t>Alternativelly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hlinkClick r:id="rId3"/>
              </a:rPr>
              <a:t>https://github.com/yesanton/Principles-of-Programming-6088-S18-Course-materials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Python notebook created for you</a:t>
            </a:r>
          </a:p>
          <a:p>
            <a:pPr lvl="1"/>
            <a:r>
              <a:rPr lang="en-US" dirty="0">
                <a:hlinkClick r:id="rId4"/>
              </a:rPr>
              <a:t>https://programming.ai.wu.ac.at/6088/notebooks/$</a:t>
            </a:r>
            <a:r>
              <a:rPr lang="en-US" dirty="0" smtClean="0">
                <a:hlinkClick r:id="rId4"/>
              </a:rPr>
              <a:t>STUDENTID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C61AE-E214-2743-8014-AD853D998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E3DC40E-DBBE-4E2D-9EEC-FBF0DA0E9179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E320A7-E3A1-0C45-A838-1D0BD670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the course	</a:t>
            </a:r>
          </a:p>
        </p:txBody>
      </p:sp>
    </p:spTree>
    <p:extLst>
      <p:ext uri="{BB962C8B-B14F-4D97-AF65-F5344CB8AC3E}">
        <p14:creationId xmlns:p14="http://schemas.microsoft.com/office/powerpoint/2010/main" val="30607313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0EF69B-007F-AA49-AACF-BD5E0D1F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53536" indent="-226695" defTabSz="777240">
              <a:spcBef>
                <a:spcPts val="500"/>
              </a:spcBef>
              <a:defRPr sz="1700"/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https://ocw.mit.edu/courses/electrical-engineering-and-computer-science/6-0001-introduction-to-computer-science-and-programming-in-python-fall-2016/</a:t>
            </a:r>
            <a:r>
              <a:rPr lang="en-US" dirty="0"/>
              <a:t> </a:t>
            </a:r>
          </a:p>
          <a:p>
            <a:pPr marL="353536" indent="-226695" defTabSz="777240">
              <a:spcBef>
                <a:spcPts val="500"/>
              </a:spcBef>
              <a:defRPr sz="1700"/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/>
              </a:rPr>
              <a:t>https://www.coursera.org/learn/learn-to-program</a:t>
            </a:r>
          </a:p>
          <a:p>
            <a:pPr marL="353536" indent="-226695" defTabSz="777240">
              <a:spcBef>
                <a:spcPts val="500"/>
              </a:spcBef>
              <a:defRPr sz="1700"/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/>
              </a:rPr>
              <a:t>https://imgur.com/gallery/3wSHJ</a:t>
            </a:r>
          </a:p>
          <a:p>
            <a:pPr marL="353536" indent="-226695" defTabSz="777240">
              <a:spcBef>
                <a:spcPts val="500"/>
              </a:spcBef>
              <a:defRPr sz="1700"/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/>
              </a:rPr>
              <a:t>http://www.python-course.eu/python3_course.php</a:t>
            </a:r>
          </a:p>
          <a:p>
            <a:pPr marL="353536" indent="-226695" defTabSz="777240">
              <a:spcBef>
                <a:spcPts val="500"/>
              </a:spcBef>
              <a:defRPr sz="1700"/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6"/>
              </a:rPr>
              <a:t>http://docs.python-guide.org/en/latest/</a:t>
            </a:r>
          </a:p>
          <a:p>
            <a:pPr marL="353536" indent="-226695" defTabSz="777240">
              <a:spcBef>
                <a:spcPts val="500"/>
              </a:spcBef>
              <a:defRPr sz="1700"/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7"/>
              </a:rPr>
              <a:t>http://diveintopython.net</a:t>
            </a:r>
          </a:p>
          <a:p>
            <a:pPr marL="353536" indent="-226695" defTabSz="777240">
              <a:spcBef>
                <a:spcPts val="500"/>
              </a:spcBef>
              <a:defRPr sz="1700"/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8"/>
              </a:rPr>
              <a:t>https://pythontips.com/2016/02/27/learning-python-for-data-science/</a:t>
            </a:r>
          </a:p>
          <a:p>
            <a:pPr marL="353536" indent="-226695" defTabSz="777240">
              <a:spcBef>
                <a:spcPts val="500"/>
              </a:spcBef>
              <a:defRPr sz="1700"/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9"/>
              </a:rPr>
              <a:t>https://talkpython.fm</a:t>
            </a:r>
          </a:p>
          <a:p>
            <a:pPr marL="353536" indent="-226695" defTabSz="777240">
              <a:spcBef>
                <a:spcPts val="500"/>
              </a:spcBef>
              <a:defRPr sz="1700"/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10"/>
              </a:rPr>
              <a:t>https://github.com/jupyter/jupyter/wiki/A-gallery-of-interesting-Jupyter-Notebooks</a:t>
            </a:r>
          </a:p>
          <a:p>
            <a:pPr marL="353536" indent="-226695" defTabSz="777240">
              <a:spcBef>
                <a:spcPts val="500"/>
              </a:spcBef>
              <a:defRPr sz="1700"/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11"/>
              </a:rPr>
              <a:t>https://learnpython.wordpress.com</a:t>
            </a:r>
          </a:p>
          <a:p>
            <a:pPr marL="353536" indent="-226695" defTabSz="777240">
              <a:spcBef>
                <a:spcPts val="500"/>
              </a:spcBef>
              <a:defRPr sz="17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pPr>
            <a:r>
              <a:rPr lang="en-US" dirty="0">
                <a:hlinkClick r:id="rId12"/>
              </a:rPr>
              <a:t>http://www.pythontutor.com</a:t>
            </a:r>
          </a:p>
          <a:p>
            <a:pPr marL="353536" indent="-226695" defTabSz="777240">
              <a:spcBef>
                <a:spcPts val="500"/>
              </a:spcBef>
              <a:defRPr sz="17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pPr>
            <a:r>
              <a:rPr lang="en-US" dirty="0">
                <a:hlinkClick r:id="rId13"/>
              </a:rPr>
              <a:t>https://www.codecademy.com/learn/python</a:t>
            </a:r>
            <a:endParaRPr lang="en-US" dirty="0">
              <a:solidFill>
                <a:srgbClr val="000000"/>
              </a:solidFill>
            </a:endParaRPr>
          </a:p>
          <a:p>
            <a:pPr marL="353536" indent="-226695" defTabSz="777240">
              <a:spcBef>
                <a:spcPts val="500"/>
              </a:spcBef>
              <a:defRPr sz="17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pPr>
            <a:r>
              <a:rPr lang="en-US" dirty="0">
                <a:hlinkClick r:id="rId14"/>
              </a:rPr>
              <a:t>http://interactivepython.org/courselib/static/thinkcspy/index.html</a:t>
            </a:r>
            <a:endParaRPr lang="en-US" dirty="0">
              <a:solidFill>
                <a:srgbClr val="000000"/>
              </a:solidFill>
            </a:endParaRPr>
          </a:p>
          <a:p>
            <a:pPr marL="353536" indent="-226695" defTabSz="777240">
              <a:spcBef>
                <a:spcPts val="500"/>
              </a:spcBef>
              <a:defRPr sz="17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pPr>
            <a:r>
              <a:rPr lang="en-US" dirty="0">
                <a:hlinkClick r:id="rId15"/>
              </a:rPr>
              <a:t>https://github.com/gregmalcolm/python_koans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4B6AD-47D6-7D45-87EC-3B3A183C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E3DC40E-DBBE-4E2D-9EEC-FBF0DA0E9179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A5B2B4-F29A-E64E-9884-149769D1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on internet (to learn python)</a:t>
            </a:r>
          </a:p>
        </p:txBody>
      </p:sp>
    </p:spTree>
    <p:extLst>
      <p:ext uri="{BB962C8B-B14F-4D97-AF65-F5344CB8AC3E}">
        <p14:creationId xmlns:p14="http://schemas.microsoft.com/office/powerpoint/2010/main" val="251337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600" b="1" dirty="0"/>
              <a:t>Anton Yeshchenko, MSc.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sz="2000" dirty="0"/>
              <a:t>PhD student / Researcher at WU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Researcher at department of Information Systems and Operations</a:t>
            </a:r>
            <a:br>
              <a:rPr lang="en-US" sz="2000" dirty="0"/>
            </a:br>
            <a:r>
              <a:rPr lang="en-US" sz="2000" dirty="0"/>
              <a:t>Institute for Information Business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Building D2, 3rd Floor.</a:t>
            </a:r>
            <a:br>
              <a:rPr lang="en-US" sz="2000" dirty="0"/>
            </a:br>
            <a:r>
              <a:rPr lang="en-US" sz="2000" dirty="0"/>
              <a:t>Email: </a:t>
            </a:r>
            <a:r>
              <a:rPr lang="en-US" sz="2000" b="1" dirty="0">
                <a:hlinkClick r:id="rId3"/>
              </a:rPr>
              <a:t>anton.yeshchenko at wu.ac.at</a:t>
            </a:r>
            <a:endParaRPr lang="en-US" sz="2000" b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Interests: </a:t>
            </a:r>
          </a:p>
          <a:p>
            <a:pPr lvl="1"/>
            <a:r>
              <a:rPr lang="en-US" sz="1700" dirty="0"/>
              <a:t>Process mining</a:t>
            </a:r>
          </a:p>
          <a:p>
            <a:pPr lvl="1"/>
            <a:r>
              <a:rPr lang="en-US" sz="1700" dirty="0"/>
              <a:t>Predictive </a:t>
            </a:r>
            <a:r>
              <a:rPr lang="en-US" sz="1700" dirty="0" smtClean="0"/>
              <a:t>monitoring</a:t>
            </a:r>
          </a:p>
          <a:p>
            <a:pPr lvl="1"/>
            <a:r>
              <a:rPr lang="en-US" sz="1700" dirty="0"/>
              <a:t>NLP</a:t>
            </a:r>
          </a:p>
          <a:p>
            <a:pPr lvl="1"/>
            <a:r>
              <a:rPr lang="en-US" sz="1700" dirty="0" smtClean="0"/>
              <a:t>Machine learning</a:t>
            </a:r>
            <a:endParaRPr lang="en-US" sz="17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Hobbies: </a:t>
            </a:r>
          </a:p>
          <a:p>
            <a:pPr lvl="1"/>
            <a:r>
              <a:rPr lang="en-US" sz="1700" dirty="0"/>
              <a:t>Filmmaking</a:t>
            </a:r>
          </a:p>
          <a:p>
            <a:pPr lvl="1"/>
            <a:r>
              <a:rPr lang="en-US" sz="1700" dirty="0"/>
              <a:t>Triathlon </a:t>
            </a:r>
          </a:p>
          <a:p>
            <a:pPr lvl="1"/>
            <a:r>
              <a:rPr lang="en-US" sz="1700" dirty="0"/>
              <a:t>Travelling </a:t>
            </a:r>
            <a:r>
              <a:rPr lang="en-US" sz="1700" dirty="0" smtClean="0"/>
              <a:t>journalism</a:t>
            </a:r>
            <a:endParaRPr lang="en-US" sz="17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DA545-D1FB-274C-B763-EF739FE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6" b="99838" l="17144" r="51913">
                        <a14:foregroundMark x1="24653" y1="53393" x2="24653" y2="53393"/>
                        <a14:foregroundMark x1="26041" y1="47940" x2="26041" y2="47940"/>
                        <a14:foregroundMark x1="26976" y1="47092" x2="29073" y2="44103"/>
                        <a14:foregroundMark x1="28847" y1="38813" x2="22783" y2="47940"/>
                        <a14:foregroundMark x1="22783" y1="47779" x2="22783" y2="47779"/>
                        <a14:foregroundMark x1="20006" y1="54241" x2="20459" y2="84895"/>
                        <a14:foregroundMark x1="20459" y1="84895" x2="20459" y2="84895"/>
                        <a14:foregroundMark x1="17795" y1="72981" x2="17200" y2="81583"/>
                        <a14:foregroundMark x1="25106" y1="94023" x2="33494" y2="94184"/>
                        <a14:foregroundMark x1="39643" y1="97658" x2="29413" y2="99838"/>
                        <a14:foregroundMark x1="22783" y1="99152" x2="27798" y2="99152"/>
                        <a14:foregroundMark x1="40351" y1="75444" x2="40351" y2="75444"/>
                        <a14:foregroundMark x1="42902" y1="73627" x2="40125" y2="75283"/>
                        <a14:foregroundMark x1="41627" y1="68982" x2="41740" y2="67326"/>
                        <a14:foregroundMark x1="49419" y1="69467" x2="48767" y2="69790"/>
                        <a14:foregroundMark x1="44715" y1="70679" x2="42845" y2="69790"/>
                        <a14:foregroundMark x1="41230" y1="65792" x2="40861" y2="64136"/>
                        <a14:foregroundMark x1="37999" y1="56260" x2="39133" y2="59572"/>
                        <a14:foregroundMark x1="37829" y1="54725" x2="39445" y2="60258"/>
                        <a14:foregroundMark x1="44517" y1="74435" x2="43497" y2="72859"/>
                        <a14:foregroundMark x1="43610" y1="73223" x2="45027" y2="74233"/>
                        <a14:foregroundMark x1="44574" y1="74152" x2="43978" y2="73263"/>
                        <a14:foregroundMark x1="47861" y1="68255" x2="45905" y2="70073"/>
                        <a14:foregroundMark x1="48342" y1="68498" x2="46897" y2="68659"/>
                        <a14:foregroundMark x1="50921" y1="83158" x2="50921" y2="79564"/>
                        <a14:foregroundMark x1="50128" y1="84491" x2="49731" y2="79160"/>
                        <a14:backgroundMark x1="39416" y1="70477" x2="39416" y2="70477"/>
                        <a14:backgroundMark x1="43950" y1="71971" x2="44999" y2="72294"/>
                        <a14:backgroundMark x1="40238" y1="72456" x2="40238" y2="67165"/>
                      </a14:backgroundRemoval>
                    </a14:imgEffect>
                    <a14:imgEffect>
                      <a14:brightnessContrast bright="20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5" r="44128"/>
          <a:stretch/>
        </p:blipFill>
        <p:spPr>
          <a:xfrm flipH="1">
            <a:off x="6051256" y="1364226"/>
            <a:ext cx="3092743" cy="54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90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13424D-29DC-CB45-84F0-AB2F0EDD2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Name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One hobby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Programming experience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Why here (in programming class)?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101B1-5666-EA4C-B79A-3BE22387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9B682-05DC-684E-BE08-22D38AC22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E3DC40E-DBBE-4E2D-9EEC-FBF0DA0E9179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9D602A-BA35-4240-890A-F65268CB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you?</a:t>
            </a:r>
          </a:p>
        </p:txBody>
      </p:sp>
    </p:spTree>
    <p:extLst>
      <p:ext uri="{BB962C8B-B14F-4D97-AF65-F5344CB8AC3E}">
        <p14:creationId xmlns:p14="http://schemas.microsoft.com/office/powerpoint/2010/main" val="19453933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51F56E-0710-7649-8C0A-EB939D1AC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244" y="3288890"/>
            <a:ext cx="4031579" cy="291539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EF71B0-9BB5-F94B-8EED-8372FBB54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9" y="1613539"/>
            <a:ext cx="5717555" cy="447754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Running semester dates:</a:t>
            </a:r>
          </a:p>
          <a:p>
            <a:pPr marL="538162" lvl="1" indent="-266700">
              <a:lnSpc>
                <a:spcPct val="96000"/>
              </a:lnSpc>
              <a:spcBef>
                <a:spcPts val="600"/>
              </a:spcBef>
              <a:defRPr sz="2200"/>
            </a:pPr>
            <a:r>
              <a:rPr lang="en-US" b="1" dirty="0" smtClean="0"/>
              <a:t>12.05</a:t>
            </a:r>
            <a:r>
              <a:rPr lang="en-US" dirty="0" smtClean="0"/>
              <a:t>.2018 </a:t>
            </a:r>
            <a:r>
              <a:rPr lang="uk-UA" dirty="0" smtClean="0"/>
              <a:t>  </a:t>
            </a:r>
            <a:r>
              <a:rPr lang="uk-UA" dirty="0"/>
              <a:t>- </a:t>
            </a:r>
            <a:r>
              <a:rPr lang="en-US" dirty="0"/>
              <a:t> 12:00 - 13:30</a:t>
            </a:r>
          </a:p>
          <a:p>
            <a:pPr marL="538162" lvl="1" indent="-266700">
              <a:lnSpc>
                <a:spcPct val="96000"/>
              </a:lnSpc>
              <a:spcBef>
                <a:spcPts val="600"/>
              </a:spcBef>
              <a:defRPr sz="2200"/>
            </a:pPr>
            <a:r>
              <a:rPr lang="en-US" b="1" dirty="0"/>
              <a:t>28.06</a:t>
            </a:r>
            <a:r>
              <a:rPr lang="en-US" dirty="0"/>
              <a:t>.2018 </a:t>
            </a:r>
            <a:r>
              <a:rPr lang="uk-UA" dirty="0"/>
              <a:t>  -  </a:t>
            </a:r>
            <a:r>
              <a:rPr lang="en-US" dirty="0"/>
              <a:t>14:00 - 15:30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08C31-5DB1-914A-8DCF-70E2B2C0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8E77B-CBE7-4344-AE04-CDADE7C0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E3DC40E-DBBE-4E2D-9EEC-FBF0DA0E9179}" type="slidenum">
              <a:rPr lang="en-GB" smtClean="0"/>
              <a:t>4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5B0D27-0BDC-3B44-83E8-073C2CEE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goal - Exam</a:t>
            </a:r>
          </a:p>
        </p:txBody>
      </p:sp>
    </p:spTree>
    <p:extLst>
      <p:ext uri="{BB962C8B-B14F-4D97-AF65-F5344CB8AC3E}">
        <p14:creationId xmlns:p14="http://schemas.microsoft.com/office/powerpoint/2010/main" val="21412267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BA9A2-97EC-5843-8D42-9237EA53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Understand:</a:t>
            </a:r>
          </a:p>
          <a:p>
            <a:pPr lvl="1"/>
            <a:r>
              <a:rPr lang="en-US" dirty="0"/>
              <a:t>How computer </a:t>
            </a:r>
            <a:r>
              <a:rPr lang="en-US" b="1" dirty="0"/>
              <a:t>actually</a:t>
            </a:r>
            <a:r>
              <a:rPr lang="en-US" dirty="0"/>
              <a:t> works?</a:t>
            </a:r>
          </a:p>
          <a:p>
            <a:pPr lvl="1"/>
            <a:r>
              <a:rPr lang="en-US" dirty="0"/>
              <a:t>How </a:t>
            </a:r>
            <a:r>
              <a:rPr lang="en-US" b="1" dirty="0"/>
              <a:t>“program” </a:t>
            </a:r>
            <a:r>
              <a:rPr lang="en-US" dirty="0"/>
              <a:t>actually works in computer? </a:t>
            </a:r>
          </a:p>
          <a:p>
            <a:pPr lvl="1"/>
            <a:r>
              <a:rPr lang="en-US" b="1" dirty="0"/>
              <a:t>How to think</a:t>
            </a:r>
            <a:r>
              <a:rPr lang="en-US" dirty="0"/>
              <a:t> in terms of </a:t>
            </a:r>
            <a:r>
              <a:rPr lang="en-US" b="1" dirty="0"/>
              <a:t>programmable solutions </a:t>
            </a:r>
            <a:r>
              <a:rPr lang="en-US" dirty="0"/>
              <a:t>about practical problems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marL="18097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1A554-DC94-C94D-8410-71E00BAE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073E7-8AB4-E04F-B79A-57CAD874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E3DC40E-DBBE-4E2D-9EEC-FBF0DA0E9179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EED387-0C23-3B49-80A3-A1D26DFA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goals</a:t>
            </a:r>
          </a:p>
        </p:txBody>
      </p:sp>
    </p:spTree>
    <p:extLst>
      <p:ext uri="{BB962C8B-B14F-4D97-AF65-F5344CB8AC3E}">
        <p14:creationId xmlns:p14="http://schemas.microsoft.com/office/powerpoint/2010/main" val="11550147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BA9A2-97EC-5843-8D42-9237EA53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Understand: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actually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works?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“program”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actually works in computer? 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How to think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in terms of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programmable solutions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about practical problems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lvl="1"/>
            <a:endParaRPr lang="en-US" dirty="0"/>
          </a:p>
          <a:p>
            <a:r>
              <a:rPr lang="en-US" dirty="0"/>
              <a:t>Be able to:</a:t>
            </a:r>
          </a:p>
          <a:p>
            <a:pPr lvl="1"/>
            <a:r>
              <a:rPr lang="en-US" b="1" dirty="0"/>
              <a:t>Implement</a:t>
            </a:r>
            <a:r>
              <a:rPr lang="en-US" dirty="0"/>
              <a:t> (design and code) </a:t>
            </a:r>
            <a:r>
              <a:rPr lang="en-US" b="1" dirty="0"/>
              <a:t>solutions</a:t>
            </a:r>
            <a:r>
              <a:rPr lang="en-US" dirty="0"/>
              <a:t> for problems</a:t>
            </a:r>
          </a:p>
          <a:p>
            <a:pPr lvl="1"/>
            <a:r>
              <a:rPr lang="en-US" b="1" dirty="0"/>
              <a:t>Read</a:t>
            </a:r>
            <a:r>
              <a:rPr lang="en-US" dirty="0"/>
              <a:t> programs written by others</a:t>
            </a:r>
          </a:p>
          <a:p>
            <a:pPr lvl="1"/>
            <a:r>
              <a:rPr lang="en-US" b="1" dirty="0"/>
              <a:t>Make </a:t>
            </a:r>
            <a:r>
              <a:rPr lang="en-US" dirty="0"/>
              <a:t>critical</a:t>
            </a:r>
            <a:r>
              <a:rPr lang="en-US" b="1" dirty="0"/>
              <a:t> judgements </a:t>
            </a:r>
            <a:r>
              <a:rPr lang="en-US" dirty="0"/>
              <a:t>on the quality of different </a:t>
            </a:r>
            <a:r>
              <a:rPr lang="en-US" i="1" dirty="0"/>
              <a:t>implementations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1A554-DC94-C94D-8410-71E00BAE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073E7-8AB4-E04F-B79A-57CAD874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E3DC40E-DBBE-4E2D-9EEC-FBF0DA0E9179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EED387-0C23-3B49-80A3-A1D26DFA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goals</a:t>
            </a:r>
          </a:p>
        </p:txBody>
      </p:sp>
    </p:spTree>
    <p:extLst>
      <p:ext uri="{BB962C8B-B14F-4D97-AF65-F5344CB8AC3E}">
        <p14:creationId xmlns:p14="http://schemas.microsoft.com/office/powerpoint/2010/main" val="28417823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261904-040D-E742-81D8-F1330BF4A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</a:t>
            </a:r>
            <a:r>
              <a:rPr lang="en-US" i="1" dirty="0"/>
              <a:t>hardware</a:t>
            </a:r>
            <a:r>
              <a:rPr lang="en-US" dirty="0"/>
              <a:t> to </a:t>
            </a:r>
            <a:r>
              <a:rPr lang="en-US" i="1" dirty="0"/>
              <a:t>code (software)</a:t>
            </a:r>
          </a:p>
          <a:p>
            <a:r>
              <a:rPr lang="en-US" dirty="0"/>
              <a:t>Variables, data types</a:t>
            </a:r>
          </a:p>
          <a:p>
            <a:r>
              <a:rPr lang="en-US" dirty="0"/>
              <a:t>Control flow: branching, iteration, functions</a:t>
            </a:r>
          </a:p>
          <a:p>
            <a:r>
              <a:rPr lang="en-US" dirty="0"/>
              <a:t>Basic data structures, algorithms</a:t>
            </a:r>
          </a:p>
          <a:p>
            <a:r>
              <a:rPr lang="en-US" dirty="0"/>
              <a:t>Object oriented programming:</a:t>
            </a:r>
          </a:p>
          <a:p>
            <a:pPr lvl="2"/>
            <a:r>
              <a:rPr lang="en-US" dirty="0"/>
              <a:t>Classes, objects</a:t>
            </a:r>
          </a:p>
          <a:p>
            <a:pPr lvl="2"/>
            <a:r>
              <a:rPr lang="en-US" dirty="0"/>
              <a:t>Inheritance, method overriding</a:t>
            </a:r>
          </a:p>
          <a:p>
            <a:r>
              <a:rPr lang="en-US" dirty="0"/>
              <a:t>Information hiding</a:t>
            </a:r>
          </a:p>
          <a:p>
            <a:r>
              <a:rPr lang="en-US" dirty="0"/>
              <a:t>Recursion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Extra (</a:t>
            </a:r>
            <a:r>
              <a:rPr lang="en-US" b="1" dirty="0" err="1">
                <a:solidFill>
                  <a:srgbClr val="C00000"/>
                </a:solidFill>
              </a:rPr>
              <a:t>Wahlfach</a:t>
            </a:r>
            <a:r>
              <a:rPr lang="en-US" b="1" dirty="0">
                <a:solidFill>
                  <a:srgbClr val="C00000"/>
                </a:solidFill>
              </a:rPr>
              <a:t>):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US" dirty="0"/>
              <a:t>Exceptions, </a:t>
            </a:r>
          </a:p>
          <a:p>
            <a:pPr lvl="1"/>
            <a:r>
              <a:rPr lang="en-US" dirty="0"/>
              <a:t>Dynamic data structures, </a:t>
            </a:r>
          </a:p>
          <a:p>
            <a:pPr lvl="1"/>
            <a:r>
              <a:rPr lang="en-US" dirty="0"/>
              <a:t>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6236F-EC13-BC4F-9526-18C3B7EE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Picture:http</a:t>
            </a:r>
            <a:r>
              <a:rPr lang="en-GB" dirty="0"/>
              <a:t>://</a:t>
            </a:r>
            <a:r>
              <a:rPr lang="en-GB" dirty="0" err="1"/>
              <a:t>wadler.blogspot.co.at</a:t>
            </a:r>
            <a:r>
              <a:rPr lang="en-GB" dirty="0"/>
              <a:t>/2010/06/why-undergraduates-should-</a:t>
            </a:r>
            <a:r>
              <a:rPr lang="en-GB" dirty="0" err="1"/>
              <a:t>learn.html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3BAC-9F7B-B945-BACB-DA287EBA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E3DC40E-DBBE-4E2D-9EEC-FBF0DA0E9179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3A7D51-C638-F644-B46C-76B2331B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of the course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AD3B9-8CB3-5A4E-B72B-B79FD5CA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680" y="3161842"/>
            <a:ext cx="4591753" cy="30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46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C0C6C-5C5C-3F4A-90AC-91770063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E3DC40E-DBBE-4E2D-9EEC-FBF0DA0E9179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4A0DF5-C6BE-DC49-B8EF-6DC1E880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C0F2DC-0FCE-7849-8B71-E31DE0F0BCCF}"/>
              </a:ext>
            </a:extLst>
          </p:cNvPr>
          <p:cNvSpPr/>
          <p:nvPr/>
        </p:nvSpPr>
        <p:spPr>
          <a:xfrm>
            <a:off x="2711134" y="1439954"/>
            <a:ext cx="3526379" cy="131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+ 1 lectures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867985-C1B8-9348-913F-D2AB07A632CA}"/>
              </a:ext>
            </a:extLst>
          </p:cNvPr>
          <p:cNvSpPr/>
          <p:nvPr/>
        </p:nvSpPr>
        <p:spPr>
          <a:xfrm>
            <a:off x="359229" y="2315956"/>
            <a:ext cx="1796142" cy="1262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(non bothering)</a:t>
            </a:r>
          </a:p>
          <a:p>
            <a:pPr algn="ctr"/>
            <a:r>
              <a:rPr lang="en-US" dirty="0"/>
              <a:t>1. Quizzes</a:t>
            </a:r>
          </a:p>
        </p:txBody>
      </p:sp>
    </p:spTree>
    <p:extLst>
      <p:ext uri="{BB962C8B-B14F-4D97-AF65-F5344CB8AC3E}">
        <p14:creationId xmlns:p14="http://schemas.microsoft.com/office/powerpoint/2010/main" val="28556202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C0C6C-5C5C-3F4A-90AC-91770063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E3DC40E-DBBE-4E2D-9EEC-FBF0DA0E9179}" type="slidenum">
              <a:rPr lang="en-GB" smtClean="0"/>
              <a:t>9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4A0DF5-C6BE-DC49-B8EF-6DC1E880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C0F2DC-0FCE-7849-8B71-E31DE0F0BCCF}"/>
              </a:ext>
            </a:extLst>
          </p:cNvPr>
          <p:cNvSpPr/>
          <p:nvPr/>
        </p:nvSpPr>
        <p:spPr>
          <a:xfrm>
            <a:off x="2711134" y="1439954"/>
            <a:ext cx="3526379" cy="131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+ 1 lectures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867985-C1B8-9348-913F-D2AB07A632CA}"/>
              </a:ext>
            </a:extLst>
          </p:cNvPr>
          <p:cNvSpPr/>
          <p:nvPr/>
        </p:nvSpPr>
        <p:spPr>
          <a:xfrm>
            <a:off x="359229" y="2315956"/>
            <a:ext cx="1796142" cy="1262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(non bothering)</a:t>
            </a:r>
          </a:p>
          <a:p>
            <a:pPr algn="ctr"/>
            <a:r>
              <a:rPr lang="en-US" dirty="0"/>
              <a:t>1. Quizzes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31ABF-55F6-CD49-829F-C6C8BDB880A1}"/>
              </a:ext>
            </a:extLst>
          </p:cNvPr>
          <p:cNvSpPr/>
          <p:nvPr/>
        </p:nvSpPr>
        <p:spPr>
          <a:xfrm>
            <a:off x="2155371" y="3222430"/>
            <a:ext cx="1706929" cy="1275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(hopefully interesting)</a:t>
            </a:r>
          </a:p>
          <a:p>
            <a:pPr algn="ctr"/>
            <a:r>
              <a:rPr lang="en-US" dirty="0"/>
              <a:t>2. Theory</a:t>
            </a:r>
          </a:p>
        </p:txBody>
      </p:sp>
    </p:spTree>
    <p:extLst>
      <p:ext uri="{BB962C8B-B14F-4D97-AF65-F5344CB8AC3E}">
        <p14:creationId xmlns:p14="http://schemas.microsoft.com/office/powerpoint/2010/main" val="401469832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English UK"/>
</p:tagLst>
</file>

<file path=ppt/theme/theme1.xml><?xml version="1.0" encoding="utf-8"?>
<a:theme xmlns:a="http://schemas.openxmlformats.org/drawingml/2006/main" name="WU 4:3">
  <a:themeElements>
    <a:clrScheme name="WU">
      <a:dk1>
        <a:srgbClr val="000000"/>
      </a:dk1>
      <a:lt1>
        <a:srgbClr val="FFFFFF"/>
      </a:lt1>
      <a:dk2>
        <a:srgbClr val="002350"/>
      </a:dk2>
      <a:lt2>
        <a:srgbClr val="E5F5FA"/>
      </a:lt2>
      <a:accent1>
        <a:srgbClr val="0096D3"/>
      </a:accent1>
      <a:accent2>
        <a:srgbClr val="002350"/>
      </a:accent2>
      <a:accent3>
        <a:srgbClr val="4B2582"/>
      </a:accent3>
      <a:accent4>
        <a:srgbClr val="457AA0"/>
      </a:accent4>
      <a:accent5>
        <a:srgbClr val="A592C0"/>
      </a:accent5>
      <a:accent6>
        <a:srgbClr val="80CFE9"/>
      </a:accent6>
      <a:hlink>
        <a:srgbClr val="405A7C"/>
      </a:hlink>
      <a:folHlink>
        <a:srgbClr val="0082AA"/>
      </a:folHlink>
    </a:clrScheme>
    <a:fontScheme name="WU neu">
      <a:majorFont>
        <a:latin typeface="Georgi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U Farbschema neu">
        <a:dk1>
          <a:srgbClr val="000000"/>
        </a:dk1>
        <a:lt1>
          <a:sysClr val="window" lastClr="FFFFFF"/>
        </a:lt1>
        <a:dk2>
          <a:srgbClr val="002E60"/>
        </a:dk2>
        <a:lt2>
          <a:srgbClr val="E5F5FA"/>
        </a:lt2>
        <a:accent1>
          <a:srgbClr val="0096D3"/>
        </a:accent1>
        <a:accent2>
          <a:srgbClr val="002E60"/>
        </a:accent2>
        <a:accent3>
          <a:srgbClr val="532481"/>
        </a:accent3>
        <a:accent4>
          <a:srgbClr val="457AA0"/>
        </a:accent4>
        <a:accent5>
          <a:srgbClr val="A991C0"/>
        </a:accent5>
        <a:accent6>
          <a:srgbClr val="7FCAE9"/>
        </a:accent6>
        <a:hlink>
          <a:srgbClr val="406288"/>
        </a:hlink>
        <a:folHlink>
          <a:srgbClr val="008F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U Sample Presentation 4x3 V1.1.potx" id="{45F0A9D1-00E8-4F67-B6B8-2BAC8F026660}" vid="{DA4B6684-9FDB-4D3B-81BD-C29B2E0556B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F651A35DF3154DB01328AF51148DAE" ma:contentTypeVersion="1" ma:contentTypeDescription="Ein neues Dokument erstellen." ma:contentTypeScope="" ma:versionID="458c1b80f8d593bdc96b60ff34dd40b4">
  <xsd:schema xmlns:xsd="http://www.w3.org/2001/XMLSchema" xmlns:xs="http://www.w3.org/2001/XMLSchema" xmlns:p="http://schemas.microsoft.com/office/2006/metadata/properties" xmlns:ns2="1a8d9a65-8471-4209-a900-f8e11db75e0a" xmlns:ns3="08b0a3ee-3d2a-451c-9a1a-7e5d5b0c9c77" xmlns:ns4="dde413db-0745-4f3a-8dca-564dc7ff6f7d" targetNamespace="http://schemas.microsoft.com/office/2006/metadata/properties" ma:root="true" ma:fieldsID="2d31116d1a6b5af1b4a8b1ba7152d57a" ns2:_="" ns3:_="" ns4:_="">
    <xsd:import namespace="1a8d9a65-8471-4209-a900-f8e11db75e0a"/>
    <xsd:import namespace="08b0a3ee-3d2a-451c-9a1a-7e5d5b0c9c77"/>
    <xsd:import namespace="dde413db-0745-4f3a-8dca-564dc7ff6f7d"/>
    <xsd:element name="properties">
      <xsd:complexType>
        <xsd:sequence>
          <xsd:element name="documentManagement">
            <xsd:complexType>
              <xsd:all>
                <xsd:element ref="ns2:WU_x0020_ThemaTaxHTField0" minOccurs="0"/>
                <xsd:element ref="ns3:TaxCatchAll" minOccurs="0"/>
                <xsd:element ref="ns2:DokumentenartTaxHTField0" minOccurs="0"/>
                <xsd:element ref="ns4:Beschreibung" minOccurs="0"/>
                <xsd:element ref="ns4:Format" minOccurs="0"/>
                <xsd:element ref="ns4:Kategorie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d9a65-8471-4209-a900-f8e11db75e0a" elementFormDefault="qualified">
    <xsd:import namespace="http://schemas.microsoft.com/office/2006/documentManagement/types"/>
    <xsd:import namespace="http://schemas.microsoft.com/office/infopath/2007/PartnerControls"/>
    <xsd:element name="WU_x0020_ThemaTaxHTField0" ma:index="9" nillable="true" ma:taxonomy="true" ma:internalName="WU_x0020_ThemaTaxHTField0" ma:taxonomyFieldName="WU_x0020_Thema" ma:displayName="Schlagwort" ma:default="" ma:fieldId="{a2eb3201-e251-4055-97e9-466604fc777f}" ma:taxonomyMulti="true" ma:sspId="59da4ae5-1217-4de6-bd64-b7a740f353bb" ma:termSetId="c1edca97-812b-4584-b6b5-1e5cade81ca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DokumentenartTaxHTField0" ma:index="12" nillable="true" ma:taxonomy="true" ma:internalName="DokumentenartTaxHTField0" ma:taxonomyFieldName="Dokumentenart" ma:displayName="Dokumentenart" ma:default="" ma:fieldId="{0f2e647f-32b7-4850-b6be-ae358ed71e70}" ma:taxonomyMulti="true" ma:sspId="59da4ae5-1217-4de6-bd64-b7a740f353bb" ma:termSetId="325756d7-e24e-4b6f-ba71-3f779d34c1e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0a3ee-3d2a-451c-9a1a-7e5d5b0c9c7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6a103bb8-3913-4e3b-a229-080a76572464}" ma:internalName="TaxCatchAll" ma:showField="CatchAllData" ma:web="08b0a3ee-3d2a-451c-9a1a-7e5d5b0c9c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e413db-0745-4f3a-8dca-564dc7ff6f7d" elementFormDefault="qualified">
    <xsd:import namespace="http://schemas.microsoft.com/office/2006/documentManagement/types"/>
    <xsd:import namespace="http://schemas.microsoft.com/office/infopath/2007/PartnerControls"/>
    <xsd:element name="Beschreibung" ma:index="13" nillable="true" ma:displayName="Beschreibung" ma:internalName="Beschreibung">
      <xsd:simpleType>
        <xsd:restriction base="dms:Note">
          <xsd:maxLength value="255"/>
        </xsd:restriction>
      </xsd:simpleType>
    </xsd:element>
    <xsd:element name="Format" ma:index="14" nillable="true" ma:displayName="Format" ma:format="Dropdown" ma:internalName="Format">
      <xsd:simpleType>
        <xsd:union memberTypes="dms:Text">
          <xsd:simpleType>
            <xsd:restriction base="dms:Choice">
              <xsd:enumeration value="LaTeX"/>
              <xsd:enumeration value="Microsoft Office 2003"/>
              <xsd:enumeration value="Microsoft Office 2007-2013"/>
              <xsd:enumeration value="Microsoft Office 2013/2016"/>
              <xsd:enumeration value="OpenOffice 3.0"/>
            </xsd:restriction>
          </xsd:simpleType>
        </xsd:union>
      </xsd:simpleType>
    </xsd:element>
    <xsd:element name="Kategorie" ma:index="15" nillable="true" ma:displayName="Kategorie" ma:default="Anleitungen" ma:format="Dropdown" ma:internalName="Kategorie">
      <xsd:simpleType>
        <xsd:union memberTypes="dms:Text">
          <xsd:simpleType>
            <xsd:restriction base="dms:Choice">
              <xsd:enumeration value="Anleitungen"/>
              <xsd:enumeration value="Aushänge für Lift und Tür"/>
              <xsd:enumeration value="Basisvorlagen"/>
              <xsd:enumeration value="Brief-/Faxvorlagen"/>
              <xsd:enumeration value="Einladungen"/>
              <xsd:enumeration value="Etiketten"/>
              <xsd:enumeration value="Musterdateien"/>
              <xsd:enumeration value="Namensschilder"/>
              <xsd:enumeration value="Präsentationen"/>
              <xsd:enumeration value="Skripten-Cover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dde413db-0745-4f3a-8dca-564dc7ff6f7d">Präsentationen</Kategorie>
    <Beschreibung xmlns="dde413db-0745-4f3a-8dca-564dc7ff6f7d">Sample presenation in format 4:3</Beschreibung>
    <TaxCatchAll xmlns="08b0a3ee-3d2a-451c-9a1a-7e5d5b0c9c77">
      <Value>266</Value>
      <Value>403</Value>
    </TaxCatchAll>
    <Dokumentenart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</TermName>
          <TermId xmlns="http://schemas.microsoft.com/office/infopath/2007/PartnerControls">17fc50ed-8ad1-47be-ab12-04243fd74ddb</TermId>
        </TermInfo>
      </Terms>
    </DokumentenartTaxHTField0>
    <WU_x0020_Thema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Corporate Design</TermName>
          <TermId xmlns="http://schemas.microsoft.com/office/infopath/2007/PartnerControls">19895bcd-b158-45ae-ab7b-f5ca217dfcec</TermId>
        </TermInfo>
      </Terms>
    </WU_x0020_ThemaTaxHTField0>
    <Format xmlns="dde413db-0745-4f3a-8dca-564dc7ff6f7d">Microsoft Office 2013/2016</Format>
  </documentManagement>
</p:properties>
</file>

<file path=customXml/itemProps1.xml><?xml version="1.0" encoding="utf-8"?>
<ds:datastoreItem xmlns:ds="http://schemas.openxmlformats.org/officeDocument/2006/customXml" ds:itemID="{EF3404B7-0EE4-4250-B8FB-25DCFBEA1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8d9a65-8471-4209-a900-f8e11db75e0a"/>
    <ds:schemaRef ds:uri="08b0a3ee-3d2a-451c-9a1a-7e5d5b0c9c77"/>
    <ds:schemaRef ds:uri="dde413db-0745-4f3a-8dca-564dc7ff6f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A65C58-F9D3-46F8-B6F1-9CCFA6F100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CCDEC-D220-4714-BB94-C0BDE5F1983F}">
  <ds:schemaRefs>
    <ds:schemaRef ds:uri="http://schemas.microsoft.com/office/2006/metadata/properties"/>
    <ds:schemaRef ds:uri="http://schemas.microsoft.com/office/infopath/2007/PartnerControls"/>
    <ds:schemaRef ds:uri="dde413db-0745-4f3a-8dca-564dc7ff6f7d"/>
    <ds:schemaRef ds:uri="08b0a3ee-3d2a-451c-9a1a-7e5d5b0c9c77"/>
    <ds:schemaRef ds:uri="1a8d9a65-8471-4209-a900-f8e11db75e0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WU 4:3</Template>
  <TotalTime>0</TotalTime>
  <Words>452</Words>
  <Application>Microsoft Office PowerPoint</Application>
  <PresentationFormat>On-screen Show (4:3)</PresentationFormat>
  <Paragraphs>146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Georgia</vt:lpstr>
      <vt:lpstr>Verdana</vt:lpstr>
      <vt:lpstr>Wingdings</vt:lpstr>
      <vt:lpstr>WU 4:3</vt:lpstr>
      <vt:lpstr>Organization matters</vt:lpstr>
      <vt:lpstr>About me</vt:lpstr>
      <vt:lpstr>About you?</vt:lpstr>
      <vt:lpstr>Technical goal - Exam</vt:lpstr>
      <vt:lpstr>Knowledge goals</vt:lpstr>
      <vt:lpstr>Knowledge goals</vt:lpstr>
      <vt:lpstr>Content of the course </vt:lpstr>
      <vt:lpstr>Learning ways</vt:lpstr>
      <vt:lpstr>Learning ways</vt:lpstr>
      <vt:lpstr>Learning ways</vt:lpstr>
      <vt:lpstr>Learning ways</vt:lpstr>
      <vt:lpstr>Resources for the course </vt:lpstr>
      <vt:lpstr>Resources on internet (to learn python)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2018-03-05T13:12:55Z</dcterms:created>
  <dcterms:modified xsi:type="dcterms:W3CDTF">2018-03-12T13:01:02Z</dcterms:modified>
  <cp:category>Präsentationsvorlage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U Thema">
    <vt:lpwstr>403;#Corporate Design|19895bcd-b158-45ae-ab7b-f5ca217dfcec</vt:lpwstr>
  </property>
  <property fmtid="{D5CDD505-2E9C-101B-9397-08002B2CF9AE}" pid="3" name="Dokumentenart">
    <vt:lpwstr>266;#Vorlagen|17fc50ed-8ad1-47be-ab12-04243fd74ddb</vt:lpwstr>
  </property>
  <property fmtid="{D5CDD505-2E9C-101B-9397-08002B2CF9AE}" pid="4" name="ContentTypeId">
    <vt:lpwstr>0x010100BCF651A35DF3154DB01328AF51148DAE</vt:lpwstr>
  </property>
</Properties>
</file>